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64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6A1A6C"/>
    <a:srgbClr val="0099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03FD-DBF9-4FEC-B394-B3E69E04325F}" type="datetimeFigureOut">
              <a:rPr kumimoji="1" lang="ja-JP" altLang="en-US" smtClean="0"/>
              <a:t>2021/6/16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9772-1631-407C-8899-56A78AD5FC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212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03FD-DBF9-4FEC-B394-B3E69E04325F}" type="datetimeFigureOut">
              <a:rPr kumimoji="1" lang="ja-JP" altLang="en-US" smtClean="0"/>
              <a:t>2021/6/16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9772-1631-407C-8899-56A78AD5FC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889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03FD-DBF9-4FEC-B394-B3E69E04325F}" type="datetimeFigureOut">
              <a:rPr kumimoji="1" lang="ja-JP" altLang="en-US" smtClean="0"/>
              <a:t>2021/6/16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9772-1631-407C-8899-56A78AD5FC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80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03FD-DBF9-4FEC-B394-B3E69E04325F}" type="datetimeFigureOut">
              <a:rPr kumimoji="1" lang="ja-JP" altLang="en-US" smtClean="0"/>
              <a:t>2021/6/16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9772-1631-407C-8899-56A78AD5FC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70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03FD-DBF9-4FEC-B394-B3E69E04325F}" type="datetimeFigureOut">
              <a:rPr kumimoji="1" lang="ja-JP" altLang="en-US" smtClean="0"/>
              <a:t>2021/6/16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9772-1631-407C-8899-56A78AD5FC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71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03FD-DBF9-4FEC-B394-B3E69E04325F}" type="datetimeFigureOut">
              <a:rPr kumimoji="1" lang="ja-JP" altLang="en-US" smtClean="0"/>
              <a:t>2021/6/16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9772-1631-407C-8899-56A78AD5FC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177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03FD-DBF9-4FEC-B394-B3E69E04325F}" type="datetimeFigureOut">
              <a:rPr kumimoji="1" lang="ja-JP" altLang="en-US" smtClean="0"/>
              <a:t>2021/6/16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9772-1631-407C-8899-56A78AD5FC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636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03FD-DBF9-4FEC-B394-B3E69E04325F}" type="datetimeFigureOut">
              <a:rPr kumimoji="1" lang="ja-JP" altLang="en-US" smtClean="0"/>
              <a:t>2021/6/16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9772-1631-407C-8899-56A78AD5FC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998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03FD-DBF9-4FEC-B394-B3E69E04325F}" type="datetimeFigureOut">
              <a:rPr kumimoji="1" lang="ja-JP" altLang="en-US" smtClean="0"/>
              <a:t>2021/6/16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9772-1631-407C-8899-56A78AD5FC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114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03FD-DBF9-4FEC-B394-B3E69E04325F}" type="datetimeFigureOut">
              <a:rPr kumimoji="1" lang="ja-JP" altLang="en-US" smtClean="0"/>
              <a:t>2021/6/16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9772-1631-407C-8899-56A78AD5FC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815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03FD-DBF9-4FEC-B394-B3E69E04325F}" type="datetimeFigureOut">
              <a:rPr kumimoji="1" lang="ja-JP" altLang="en-US" smtClean="0"/>
              <a:t>2021/6/16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9772-1631-407C-8899-56A78AD5FC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645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E03FD-DBF9-4FEC-B394-B3E69E04325F}" type="datetimeFigureOut">
              <a:rPr kumimoji="1" lang="ja-JP" altLang="en-US" smtClean="0"/>
              <a:t>2021/6/16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49772-1631-407C-8899-56A78AD5FC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485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花, テーブル, 座る, 小さい が含まれている画像&#10;&#10;自動的に生成された説明">
            <a:extLst>
              <a:ext uri="{FF2B5EF4-FFF2-40B4-BE49-F238E27FC236}">
                <a16:creationId xmlns:a16="http://schemas.microsoft.com/office/drawing/2014/main" id="{E5195018-559B-43FA-804A-09D9F5C1A9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023" cy="388643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DECC956-CF41-431D-9920-37121D7920CB}"/>
              </a:ext>
            </a:extLst>
          </p:cNvPr>
          <p:cNvSpPr txBox="1"/>
          <p:nvPr/>
        </p:nvSpPr>
        <p:spPr>
          <a:xfrm>
            <a:off x="869576" y="1595718"/>
            <a:ext cx="8104094" cy="132343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kumimoji="1" lang="ja-JP" altLang="en-US" sz="44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</a:t>
            </a:r>
            <a:r>
              <a:rPr kumimoji="1" lang="ja-JP" altLang="en-US" sz="4400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</a:t>
            </a:r>
            <a:r>
              <a:rPr kumimoji="1" lang="ja-JP" altLang="en-US" sz="44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</a:t>
            </a:r>
            <a:r>
              <a:rPr kumimoji="1" lang="ja-JP" altLang="en-US" sz="4400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</a:t>
            </a:r>
            <a:r>
              <a:rPr kumimoji="1" lang="ja-JP" altLang="en-US" sz="44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</a:t>
            </a:r>
            <a:r>
              <a:rPr kumimoji="1" lang="ja-JP" altLang="en-US" sz="44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午後のお茶会</a:t>
            </a:r>
            <a:endParaRPr kumimoji="1" lang="en-US" altLang="ja-JP" sz="44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3600" dirty="0">
                <a:solidFill>
                  <a:schemeClr val="accent6">
                    <a:lumMod val="75000"/>
                  </a:schemeClr>
                </a:solidFill>
                <a:latin typeface="AR PＰＯＰ４B" panose="020B0600010101010101" pitchFamily="50" charset="-128"/>
                <a:ea typeface="AR PＰＯＰ４B" panose="020B0600010101010101" pitchFamily="50" charset="-128"/>
              </a:rPr>
              <a:t>Christmas Afternoon Tea </a:t>
            </a:r>
            <a:endParaRPr kumimoji="1" lang="ja-JP" altLang="en-US" sz="3600" dirty="0">
              <a:solidFill>
                <a:schemeClr val="accent6">
                  <a:lumMod val="75000"/>
                </a:schemeClr>
              </a:solidFill>
              <a:latin typeface="AR PＰＯＰ４B" panose="020B0600010101010101" pitchFamily="50" charset="-128"/>
              <a:ea typeface="AR PＰＯＰ４B" panose="020B0600010101010101" pitchFamily="50" charset="-128"/>
            </a:endParaRPr>
          </a:p>
        </p:txBody>
      </p:sp>
      <p:pic>
        <p:nvPicPr>
          <p:cNvPr id="7" name="図 6" descr="ピンク, テーブル, 皿, 食品 が含まれている画像&#10;&#10;自動的に生成された説明">
            <a:extLst>
              <a:ext uri="{FF2B5EF4-FFF2-40B4-BE49-F238E27FC236}">
                <a16:creationId xmlns:a16="http://schemas.microsoft.com/office/drawing/2014/main" id="{3F68A6D9-1D23-41ED-8F35-7712E5336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013"/>
            <a:ext cx="1990165" cy="2982917"/>
          </a:xfrm>
          <a:prstGeom prst="rect">
            <a:avLst/>
          </a:prstGeom>
        </p:spPr>
      </p:pic>
      <p:pic>
        <p:nvPicPr>
          <p:cNvPr id="18" name="図 17" descr="ピンク, テーブル, 皿, 食品 が含まれている画像&#10;&#10;自動的に生成された説明">
            <a:extLst>
              <a:ext uri="{FF2B5EF4-FFF2-40B4-BE49-F238E27FC236}">
                <a16:creationId xmlns:a16="http://schemas.microsoft.com/office/drawing/2014/main" id="{AA7A22B1-C6E1-4296-A209-475DF4157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35" y="3875082"/>
            <a:ext cx="1990165" cy="2982917"/>
          </a:xfrm>
          <a:prstGeom prst="rect">
            <a:avLst/>
          </a:prstGeom>
        </p:spPr>
      </p:pic>
      <p:pic>
        <p:nvPicPr>
          <p:cNvPr id="3" name="図 2" descr="テーブル, 部屋, 食品 が含まれている画像&#10;&#10;自動的に生成された説明">
            <a:extLst>
              <a:ext uri="{FF2B5EF4-FFF2-40B4-BE49-F238E27FC236}">
                <a16:creationId xmlns:a16="http://schemas.microsoft.com/office/drawing/2014/main" id="{F815B49E-0D53-4EFC-9F4B-05C373C60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3886436"/>
            <a:ext cx="4554070" cy="295371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A9FFE2A-3316-460D-9936-35EECDD8E79A}"/>
              </a:ext>
            </a:extLst>
          </p:cNvPr>
          <p:cNvSpPr txBox="1"/>
          <p:nvPr/>
        </p:nvSpPr>
        <p:spPr>
          <a:xfrm>
            <a:off x="2915773" y="4446494"/>
            <a:ext cx="423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</a:t>
            </a:r>
            <a:r>
              <a:rPr kumimoji="1"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kumimoji="1"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25</a:t>
            </a:r>
            <a:r>
              <a:rPr kumimoji="1"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日（金）</a:t>
            </a:r>
            <a:endParaRPr kumimoji="1" lang="en-US" altLang="ja-JP" sz="24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14:00</a:t>
            </a:r>
            <a:r>
              <a:rPr kumimoji="1"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16:00</a:t>
            </a:r>
          </a:p>
          <a:p>
            <a:r>
              <a:rPr kumimoji="1"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参加費：￥</a:t>
            </a:r>
            <a:r>
              <a:rPr kumimoji="1"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2000</a:t>
            </a:r>
          </a:p>
          <a:p>
            <a:r>
              <a:rPr kumimoji="1"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ZOOM</a:t>
            </a:r>
            <a:r>
              <a:rPr kumimoji="1"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会場</a:t>
            </a:r>
          </a:p>
        </p:txBody>
      </p:sp>
    </p:spTree>
    <p:extLst>
      <p:ext uri="{BB962C8B-B14F-4D97-AF65-F5344CB8AC3E}">
        <p14:creationId xmlns:p14="http://schemas.microsoft.com/office/powerpoint/2010/main" val="2482619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四角形: 角度付き 1">
            <a:extLst>
              <a:ext uri="{FF2B5EF4-FFF2-40B4-BE49-F238E27FC236}">
                <a16:creationId xmlns:a16="http://schemas.microsoft.com/office/drawing/2014/main" id="{C691BF8C-188E-43CE-865A-6403CFD70A2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bevel">
            <a:avLst>
              <a:gd name="adj" fmla="val 10051"/>
            </a:avLst>
          </a:prstGeom>
          <a:ln>
            <a:gradFill>
              <a:gsLst>
                <a:gs pos="0">
                  <a:schemeClr val="accent1">
                    <a:lumMod val="58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9291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7374B8-8646-4080-96F5-36447480C602}"/>
              </a:ext>
            </a:extLst>
          </p:cNvPr>
          <p:cNvSpPr/>
          <p:nvPr/>
        </p:nvSpPr>
        <p:spPr>
          <a:xfrm>
            <a:off x="485192" y="550506"/>
            <a:ext cx="8108302" cy="5868955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96B0FE-F471-4994-8428-2DB1D92E989A}"/>
              </a:ext>
            </a:extLst>
          </p:cNvPr>
          <p:cNvSpPr txBox="1"/>
          <p:nvPr/>
        </p:nvSpPr>
        <p:spPr>
          <a:xfrm>
            <a:off x="1312896" y="957075"/>
            <a:ext cx="506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はじめまして～　よろしくお願いいたします！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277DEF-477E-419E-8D2A-F5761485AF31}"/>
              </a:ext>
            </a:extLst>
          </p:cNvPr>
          <p:cNvSpPr txBox="1"/>
          <p:nvPr/>
        </p:nvSpPr>
        <p:spPr>
          <a:xfrm>
            <a:off x="1369265" y="3429000"/>
            <a:ext cx="81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経歴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A2E2FE-5789-46E9-A670-38B330C3E114}"/>
              </a:ext>
            </a:extLst>
          </p:cNvPr>
          <p:cNvSpPr txBox="1"/>
          <p:nvPr/>
        </p:nvSpPr>
        <p:spPr>
          <a:xfrm>
            <a:off x="1369265" y="2638227"/>
            <a:ext cx="1474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国吉明子</a:t>
            </a:r>
          </a:p>
        </p:txBody>
      </p:sp>
      <p:pic>
        <p:nvPicPr>
          <p:cNvPr id="14" name="図 13" descr="白い壁の前にいる女性&#10;&#10;自動的に生成された説明">
            <a:extLst>
              <a:ext uri="{FF2B5EF4-FFF2-40B4-BE49-F238E27FC236}">
                <a16:creationId xmlns:a16="http://schemas.microsoft.com/office/drawing/2014/main" id="{B2D3703D-F482-454A-BFF2-2EFE4D37E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4" y="1437816"/>
            <a:ext cx="2362200" cy="2425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0CF8F9-A3C5-4D2D-9A08-BC5F9E09CFE6}"/>
              </a:ext>
            </a:extLst>
          </p:cNvPr>
          <p:cNvSpPr txBox="1"/>
          <p:nvPr/>
        </p:nvSpPr>
        <p:spPr>
          <a:xfrm>
            <a:off x="1838131" y="3974925"/>
            <a:ext cx="5271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大学卒業後、留学をはさみ大使館勤務</a:t>
            </a:r>
            <a:endParaRPr kumimoji="1" lang="en-US" altLang="ja-JP" dirty="0">
              <a:solidFill>
                <a:schemeClr val="tx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結婚後、鍼灸師国家資格取得</a:t>
            </a:r>
            <a:endParaRPr kumimoji="1" lang="en-US" altLang="ja-JP" dirty="0">
              <a:solidFill>
                <a:schemeClr val="tx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出産後トーペイントの世界へ</a:t>
            </a:r>
            <a:endParaRPr kumimoji="1" lang="en-US" altLang="ja-JP" dirty="0">
              <a:solidFill>
                <a:schemeClr val="tx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（幼稚園ママ友に教え始める）</a:t>
            </a:r>
            <a:endParaRPr kumimoji="1" lang="en-US" altLang="ja-JP" dirty="0">
              <a:solidFill>
                <a:schemeClr val="tx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2008</a:t>
            </a:r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　神経反射療法士資格取得</a:t>
            </a:r>
            <a:endParaRPr kumimoji="1" lang="en-US" altLang="ja-JP" dirty="0">
              <a:solidFill>
                <a:schemeClr val="tx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2019</a:t>
            </a:r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　テンプラーナ早期介入療法士資格取得</a:t>
            </a:r>
            <a:endParaRPr kumimoji="1" lang="en-US" altLang="ja-JP" dirty="0">
              <a:solidFill>
                <a:schemeClr val="tx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solidFill>
                  <a:srgbClr val="6A1A6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小さなお子様からご高齢の方々の心身の不調、</a:t>
            </a:r>
            <a:endParaRPr kumimoji="1" lang="en-US" altLang="ja-JP" dirty="0">
              <a:solidFill>
                <a:srgbClr val="6A1A6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solidFill>
                  <a:srgbClr val="6A1A6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美容面のお悩みに寄り添いながら施術しています</a:t>
            </a:r>
            <a:endParaRPr kumimoji="1" lang="en-US" altLang="ja-JP" dirty="0">
              <a:solidFill>
                <a:srgbClr val="6A1A6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0D8D05C-8F83-4A3D-8578-23CBB09AAC88}"/>
              </a:ext>
            </a:extLst>
          </p:cNvPr>
          <p:cNvSpPr txBox="1"/>
          <p:nvPr/>
        </p:nvSpPr>
        <p:spPr>
          <a:xfrm>
            <a:off x="1387539" y="1732787"/>
            <a:ext cx="1474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自己紹介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B1573D0-1DAC-41D0-AE0B-083AF29B8D7F}"/>
              </a:ext>
            </a:extLst>
          </p:cNvPr>
          <p:cNvSpPr txBox="1"/>
          <p:nvPr/>
        </p:nvSpPr>
        <p:spPr>
          <a:xfrm>
            <a:off x="1369266" y="1763195"/>
            <a:ext cx="1474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C8A303A8-6360-4FF9-AB60-E549B415BF92}"/>
              </a:ext>
            </a:extLst>
          </p:cNvPr>
          <p:cNvGrpSpPr/>
          <p:nvPr/>
        </p:nvGrpSpPr>
        <p:grpSpPr>
          <a:xfrm>
            <a:off x="1273240" y="1541763"/>
            <a:ext cx="1702837" cy="767356"/>
            <a:chOff x="1273240" y="1541763"/>
            <a:chExt cx="1702837" cy="767356"/>
          </a:xfrm>
        </p:grpSpPr>
        <p:sp>
          <p:nvSpPr>
            <p:cNvPr id="16" name="四角形: 角度付き 15">
              <a:extLst>
                <a:ext uri="{FF2B5EF4-FFF2-40B4-BE49-F238E27FC236}">
                  <a16:creationId xmlns:a16="http://schemas.microsoft.com/office/drawing/2014/main" id="{6B915E9B-0F03-4187-9715-3A76646FD7EF}"/>
                </a:ext>
              </a:extLst>
            </p:cNvPr>
            <p:cNvSpPr/>
            <p:nvPr/>
          </p:nvSpPr>
          <p:spPr>
            <a:xfrm>
              <a:off x="1273240" y="1541763"/>
              <a:ext cx="1702837" cy="767356"/>
            </a:xfrm>
            <a:prstGeom prst="bevel">
              <a:avLst>
                <a:gd name="adj" fmla="val 7636"/>
              </a:avLst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98B176C8-5354-48EF-8EE9-8C90A21F30EB}"/>
                </a:ext>
              </a:extLst>
            </p:cNvPr>
            <p:cNvSpPr txBox="1"/>
            <p:nvPr/>
          </p:nvSpPr>
          <p:spPr>
            <a:xfrm>
              <a:off x="1475207" y="1720749"/>
              <a:ext cx="140484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自己紹介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91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記号 が含まれている画像&#10;&#10;自動的に生成された説明">
            <a:extLst>
              <a:ext uri="{FF2B5EF4-FFF2-40B4-BE49-F238E27FC236}">
                <a16:creationId xmlns:a16="http://schemas.microsoft.com/office/drawing/2014/main" id="{685FA003-D74F-4A09-B7BF-F196D9E4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62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草, 屋外, 花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E4414217-E094-45F4-809C-81E7F61B3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2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D77243C-6658-4142-9CCB-3AB90F58C735}"/>
              </a:ext>
            </a:extLst>
          </p:cNvPr>
          <p:cNvSpPr/>
          <p:nvPr/>
        </p:nvSpPr>
        <p:spPr>
          <a:xfrm>
            <a:off x="909918" y="537880"/>
            <a:ext cx="7826188" cy="6051179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5F9254-3735-489F-8C47-E0727E9DFC3A}"/>
              </a:ext>
            </a:extLst>
          </p:cNvPr>
          <p:cNvSpPr txBox="1"/>
          <p:nvPr/>
        </p:nvSpPr>
        <p:spPr>
          <a:xfrm>
            <a:off x="2209800" y="2271808"/>
            <a:ext cx="522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Holistic Care Salon </a:t>
            </a:r>
          </a:p>
          <a:p>
            <a:pPr algn="ctr"/>
            <a:r>
              <a:rPr kumimoji="1" lang="en-US" altLang="ja-JP" sz="3200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“Tia’s Balance”</a:t>
            </a:r>
            <a:endParaRPr kumimoji="1" lang="ja-JP" altLang="en-US" sz="3200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F183604-F53F-45CF-9E3D-20FC33E860D2}"/>
              </a:ext>
            </a:extLst>
          </p:cNvPr>
          <p:cNvSpPr txBox="1"/>
          <p:nvPr/>
        </p:nvSpPr>
        <p:spPr>
          <a:xfrm>
            <a:off x="2469777" y="3801176"/>
            <a:ext cx="496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Crystal Lifting</a:t>
            </a:r>
            <a:r>
              <a:rPr kumimoji="1" lang="ja-JP" altLang="en-US" sz="2000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でお肌のアンチエイジング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1673E47-480D-4739-A2B4-C69CB4F9292F}"/>
              </a:ext>
            </a:extLst>
          </p:cNvPr>
          <p:cNvSpPr txBox="1"/>
          <p:nvPr/>
        </p:nvSpPr>
        <p:spPr>
          <a:xfrm>
            <a:off x="3455894" y="4470227"/>
            <a:ext cx="273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極上の癒やし体験を！</a:t>
            </a:r>
          </a:p>
        </p:txBody>
      </p:sp>
    </p:spTree>
    <p:extLst>
      <p:ext uri="{BB962C8B-B14F-4D97-AF65-F5344CB8AC3E}">
        <p14:creationId xmlns:p14="http://schemas.microsoft.com/office/powerpoint/2010/main" val="3109940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床, 建物, フェンス, 木製 が含まれている画像&#10;&#10;自動的に生成された説明">
            <a:extLst>
              <a:ext uri="{FF2B5EF4-FFF2-40B4-BE49-F238E27FC236}">
                <a16:creationId xmlns:a16="http://schemas.microsoft.com/office/drawing/2014/main" id="{1D6741D4-3FAD-4FA0-A161-4A4B896E50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図 2" descr="草, 屋外, 花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4768BCAF-1F77-4EAA-ACA7-15AC6BB43B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66" y="108599"/>
            <a:ext cx="9175466" cy="685800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8222F8E-28F1-419E-A9EC-A9873B68034F}"/>
              </a:ext>
            </a:extLst>
          </p:cNvPr>
          <p:cNvSpPr/>
          <p:nvPr/>
        </p:nvSpPr>
        <p:spPr>
          <a:xfrm>
            <a:off x="0" y="960627"/>
            <a:ext cx="9144000" cy="3836896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  <a:alpha val="69000"/>
                </a:schemeClr>
              </a:gs>
              <a:gs pos="44000">
                <a:schemeClr val="bg1">
                  <a:alpha val="82000"/>
                </a:schemeClr>
              </a:gs>
              <a:gs pos="100000">
                <a:schemeClr val="accent6">
                  <a:lumMod val="40000"/>
                  <a:lumOff val="60000"/>
                  <a:alpha val="94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3C51A9A-B255-40EC-880A-1D8D0B3A4DB0}"/>
              </a:ext>
            </a:extLst>
          </p:cNvPr>
          <p:cNvSpPr txBox="1"/>
          <p:nvPr/>
        </p:nvSpPr>
        <p:spPr>
          <a:xfrm>
            <a:off x="1662952" y="2368359"/>
            <a:ext cx="5325036" cy="19389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82550" h="38100" prst="coolSlant"/>
            </a:sp3d>
          </a:bodyPr>
          <a:lstStyle/>
          <a:p>
            <a:r>
              <a:rPr kumimoji="1" lang="en-US" altLang="ja-JP" sz="6000" dirty="0">
                <a:solidFill>
                  <a:schemeClr val="accent4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Holistic Care Salon  “Tia’s Balance”</a:t>
            </a:r>
            <a:endParaRPr kumimoji="1" lang="ja-JP" altLang="en-US" sz="6000" dirty="0">
              <a:solidFill>
                <a:schemeClr val="accent4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CA26D2-CF9D-4257-8EA1-1D3BD5634F79}"/>
              </a:ext>
            </a:extLst>
          </p:cNvPr>
          <p:cNvSpPr txBox="1"/>
          <p:nvPr/>
        </p:nvSpPr>
        <p:spPr>
          <a:xfrm>
            <a:off x="4325470" y="4452211"/>
            <a:ext cx="4329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未病の予防と極上の癒し</a:t>
            </a:r>
            <a:endParaRPr kumimoji="1" lang="en-US" altLang="ja-JP" sz="20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奇跡につながる諦めない気持ち</a:t>
            </a:r>
            <a:endParaRPr kumimoji="1" lang="en-US" altLang="ja-JP" sz="2000" dirty="0">
              <a:solidFill>
                <a:schemeClr val="tx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dirty="0">
                <a:solidFill>
                  <a:schemeClr val="tx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痛みから解放される喜びと幸せ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3E844E-6A91-4EE8-965A-6D42AAF75847}"/>
              </a:ext>
            </a:extLst>
          </p:cNvPr>
          <p:cNvSpPr txBox="1"/>
          <p:nvPr/>
        </p:nvSpPr>
        <p:spPr>
          <a:xfrm>
            <a:off x="3001975" y="1395806"/>
            <a:ext cx="3892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ソレンセン式神経反射療法</a:t>
            </a:r>
            <a:endParaRPr kumimoji="1" lang="en-US" altLang="ja-JP" sz="20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テンプラーナ早期介入療法</a:t>
            </a:r>
            <a:endParaRPr kumimoji="1" lang="en-US" altLang="ja-JP" sz="20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ハリ・灸・アロマ療法</a:t>
            </a:r>
          </a:p>
        </p:txBody>
      </p:sp>
    </p:spTree>
    <p:extLst>
      <p:ext uri="{BB962C8B-B14F-4D97-AF65-F5344CB8AC3E}">
        <p14:creationId xmlns:p14="http://schemas.microsoft.com/office/powerpoint/2010/main" val="223293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吹き出し: 円形 1">
            <a:extLst>
              <a:ext uri="{FF2B5EF4-FFF2-40B4-BE49-F238E27FC236}">
                <a16:creationId xmlns:a16="http://schemas.microsoft.com/office/drawing/2014/main" id="{1D3BAD49-28E0-460B-AAC7-C77DACC5ACA2}"/>
              </a:ext>
            </a:extLst>
          </p:cNvPr>
          <p:cNvSpPr/>
          <p:nvPr/>
        </p:nvSpPr>
        <p:spPr>
          <a:xfrm rot="1217028">
            <a:off x="5225144" y="4795934"/>
            <a:ext cx="2640563" cy="1217645"/>
          </a:xfrm>
          <a:prstGeom prst="wedgeEllipseCallout">
            <a:avLst>
              <a:gd name="adj1" fmla="val -38801"/>
              <a:gd name="adj2" fmla="val -74399"/>
            </a:avLst>
          </a:prstGeom>
          <a:solidFill>
            <a:schemeClr val="bg1"/>
          </a:solidFill>
          <a:ln>
            <a:noFill/>
          </a:ln>
          <a:effectLst>
            <a:glow rad="127000">
              <a:schemeClr val="accent2">
                <a:lumMod val="75000"/>
                <a:alpha val="81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Happy Halloween!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C30D00B-02A1-4B51-928B-F4BC9E06D37A}"/>
              </a:ext>
            </a:extLst>
          </p:cNvPr>
          <p:cNvSpPr/>
          <p:nvPr/>
        </p:nvSpPr>
        <p:spPr>
          <a:xfrm>
            <a:off x="-1017037" y="1324947"/>
            <a:ext cx="11187404" cy="2225491"/>
          </a:xfrm>
          <a:prstGeom prst="rect">
            <a:avLst/>
          </a:prstGeom>
          <a:solidFill>
            <a:schemeClr val="accent4">
              <a:lumMod val="40000"/>
              <a:lumOff val="60000"/>
              <a:alpha val="79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B0D07EA-176C-4326-949F-79862686A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7" t="44162" r="54388" b="17143"/>
          <a:stretch/>
        </p:blipFill>
        <p:spPr>
          <a:xfrm>
            <a:off x="326571" y="1963837"/>
            <a:ext cx="858417" cy="947710"/>
          </a:xfrm>
          <a:prstGeom prst="rect">
            <a:avLst/>
          </a:prstGeom>
          <a:effectLst>
            <a:glow rad="127000">
              <a:schemeClr val="accent4">
                <a:lumMod val="60000"/>
                <a:lumOff val="40000"/>
                <a:alpha val="0"/>
              </a:schemeClr>
            </a:glow>
            <a:softEdge rad="1270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DDA82AA-19DB-41FA-AB12-96168ADC28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4894" y="2193717"/>
            <a:ext cx="931620" cy="951794"/>
          </a:xfrm>
          <a:prstGeom prst="rect">
            <a:avLst/>
          </a:prstGeom>
          <a:effectLst>
            <a:glow rad="127000">
              <a:schemeClr val="accent4">
                <a:lumMod val="40000"/>
                <a:lumOff val="60000"/>
                <a:alpha val="75000"/>
              </a:schemeClr>
            </a:glow>
            <a:reflection blurRad="787400" stA="70000" endPos="43000" dist="50800" dir="5400000" sy="-100000" algn="bl" rotWithShape="0"/>
            <a:softEdge rad="127000"/>
          </a:effec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116522-F7E1-4485-8852-8A96FD8D35A7}"/>
              </a:ext>
            </a:extLst>
          </p:cNvPr>
          <p:cNvSpPr txBox="1"/>
          <p:nvPr/>
        </p:nvSpPr>
        <p:spPr>
          <a:xfrm>
            <a:off x="1007706" y="1859340"/>
            <a:ext cx="7651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Holistic Care Salon "Tia's Balance"</a:t>
            </a:r>
            <a:endParaRPr kumimoji="1" lang="ja-JP" altLang="en-US" sz="4800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B92B913-C376-4472-8197-21562053FF28}"/>
              </a:ext>
            </a:extLst>
          </p:cNvPr>
          <p:cNvSpPr txBox="1"/>
          <p:nvPr/>
        </p:nvSpPr>
        <p:spPr>
          <a:xfrm>
            <a:off x="7688424" y="6046237"/>
            <a:ext cx="138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2020/10/31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6340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レーム 3">
            <a:extLst>
              <a:ext uri="{FF2B5EF4-FFF2-40B4-BE49-F238E27FC236}">
                <a16:creationId xmlns:a16="http://schemas.microsoft.com/office/drawing/2014/main" id="{B6988EB2-1DA1-4F27-8510-96AC6B2DAD11}"/>
              </a:ext>
            </a:extLst>
          </p:cNvPr>
          <p:cNvSpPr/>
          <p:nvPr/>
        </p:nvSpPr>
        <p:spPr>
          <a:xfrm>
            <a:off x="1119673" y="853750"/>
            <a:ext cx="6969967" cy="5150498"/>
          </a:xfrm>
          <a:prstGeom prst="frame">
            <a:avLst>
              <a:gd name="adj1" fmla="val 3262"/>
            </a:avLst>
          </a:prstGeom>
          <a:solidFill>
            <a:schemeClr val="bg1"/>
          </a:solidFill>
          <a:effectLst>
            <a:glow rad="127000">
              <a:srgbClr val="FF99FF"/>
            </a:glow>
            <a:outerShdw blurRad="50800" dist="50800" dir="5400000" sx="1000" sy="1000" algn="ctr" rotWithShape="0">
              <a:schemeClr val="bg1"/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フローチャート: 結合子 1">
            <a:extLst>
              <a:ext uri="{FF2B5EF4-FFF2-40B4-BE49-F238E27FC236}">
                <a16:creationId xmlns:a16="http://schemas.microsoft.com/office/drawing/2014/main" id="{0D340F9C-C7C9-4777-9269-39BA1BEE107E}"/>
              </a:ext>
            </a:extLst>
          </p:cNvPr>
          <p:cNvSpPr/>
          <p:nvPr/>
        </p:nvSpPr>
        <p:spPr>
          <a:xfrm>
            <a:off x="4604656" y="3100873"/>
            <a:ext cx="1464906" cy="14649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ローチャート: 結合子 2">
            <a:extLst>
              <a:ext uri="{FF2B5EF4-FFF2-40B4-BE49-F238E27FC236}">
                <a16:creationId xmlns:a16="http://schemas.microsoft.com/office/drawing/2014/main" id="{8024C42E-0995-4673-BDC7-C293A702BAD3}"/>
              </a:ext>
            </a:extLst>
          </p:cNvPr>
          <p:cNvSpPr/>
          <p:nvPr/>
        </p:nvSpPr>
        <p:spPr>
          <a:xfrm>
            <a:off x="4604656" y="1564432"/>
            <a:ext cx="1464906" cy="14649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ローチャート: 結合子 6">
            <a:extLst>
              <a:ext uri="{FF2B5EF4-FFF2-40B4-BE49-F238E27FC236}">
                <a16:creationId xmlns:a16="http://schemas.microsoft.com/office/drawing/2014/main" id="{076E3E23-FEA1-4D9E-8D8C-EF41CDF4CD43}"/>
              </a:ext>
            </a:extLst>
          </p:cNvPr>
          <p:cNvSpPr/>
          <p:nvPr/>
        </p:nvSpPr>
        <p:spPr>
          <a:xfrm>
            <a:off x="3111757" y="3100873"/>
            <a:ext cx="1464906" cy="14649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: 結合子 8">
            <a:extLst>
              <a:ext uri="{FF2B5EF4-FFF2-40B4-BE49-F238E27FC236}">
                <a16:creationId xmlns:a16="http://schemas.microsoft.com/office/drawing/2014/main" id="{810F845E-06B8-488C-B718-2CBF343081FA}"/>
              </a:ext>
            </a:extLst>
          </p:cNvPr>
          <p:cNvSpPr/>
          <p:nvPr/>
        </p:nvSpPr>
        <p:spPr>
          <a:xfrm>
            <a:off x="3105539" y="1564432"/>
            <a:ext cx="1464906" cy="14649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ローチャート: 結合子 10">
            <a:extLst>
              <a:ext uri="{FF2B5EF4-FFF2-40B4-BE49-F238E27FC236}">
                <a16:creationId xmlns:a16="http://schemas.microsoft.com/office/drawing/2014/main" id="{FCEE58AE-32A0-4CB7-9977-6403FDBCFDB7}"/>
              </a:ext>
            </a:extLst>
          </p:cNvPr>
          <p:cNvSpPr/>
          <p:nvPr/>
        </p:nvSpPr>
        <p:spPr>
          <a:xfrm>
            <a:off x="1640633" y="3100873"/>
            <a:ext cx="1464906" cy="14649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ローチャート: 結合子 12">
            <a:extLst>
              <a:ext uri="{FF2B5EF4-FFF2-40B4-BE49-F238E27FC236}">
                <a16:creationId xmlns:a16="http://schemas.microsoft.com/office/drawing/2014/main" id="{E195DDAC-2509-4C87-AB83-247557CB85DF}"/>
              </a:ext>
            </a:extLst>
          </p:cNvPr>
          <p:cNvSpPr/>
          <p:nvPr/>
        </p:nvSpPr>
        <p:spPr>
          <a:xfrm>
            <a:off x="1640633" y="1564432"/>
            <a:ext cx="1464906" cy="14649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0669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ローチャート: 処理 1">
            <a:extLst>
              <a:ext uri="{FF2B5EF4-FFF2-40B4-BE49-F238E27FC236}">
                <a16:creationId xmlns:a16="http://schemas.microsoft.com/office/drawing/2014/main" id="{68EB3666-2A90-4E8A-A84D-051406567CD9}"/>
              </a:ext>
            </a:extLst>
          </p:cNvPr>
          <p:cNvSpPr/>
          <p:nvPr/>
        </p:nvSpPr>
        <p:spPr>
          <a:xfrm>
            <a:off x="-541176" y="-130631"/>
            <a:ext cx="10226351" cy="2080727"/>
          </a:xfrm>
          <a:prstGeom prst="flowChartProcess">
            <a:avLst/>
          </a:prstGeom>
          <a:solidFill>
            <a:schemeClr val="accent4">
              <a:lumMod val="75000"/>
              <a:alpha val="33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74030E7F-1BC2-417F-9D8D-F174AB9E0FB2}"/>
              </a:ext>
            </a:extLst>
          </p:cNvPr>
          <p:cNvSpPr/>
          <p:nvPr/>
        </p:nvSpPr>
        <p:spPr>
          <a:xfrm rot="20536020">
            <a:off x="195849" y="1410450"/>
            <a:ext cx="5509814" cy="2182804"/>
          </a:xfrm>
          <a:prstGeom prst="rightArrow">
            <a:avLst>
              <a:gd name="adj1" fmla="val 32040"/>
              <a:gd name="adj2" fmla="val 100867"/>
            </a:avLst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100000">
                <a:schemeClr val="accent2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871BF8C3-1093-4F26-B29C-0A4DCB27F72A}"/>
              </a:ext>
            </a:extLst>
          </p:cNvPr>
          <p:cNvSpPr/>
          <p:nvPr/>
        </p:nvSpPr>
        <p:spPr>
          <a:xfrm>
            <a:off x="6288775" y="2624614"/>
            <a:ext cx="2726544" cy="1931437"/>
          </a:xfrm>
          <a:prstGeom prst="wedgeEllipseCallout">
            <a:avLst>
              <a:gd name="adj1" fmla="val -54000"/>
              <a:gd name="adj2" fmla="val 4189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図 6" descr="座る, テーブル, テレビ, 男 が含まれている画像&#10;&#10;自動的に生成された説明">
            <a:extLst>
              <a:ext uri="{FF2B5EF4-FFF2-40B4-BE49-F238E27FC236}">
                <a16:creationId xmlns:a16="http://schemas.microsoft.com/office/drawing/2014/main" id="{8E1E11DE-B605-46BC-A5CE-187FB9412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55" y="4131456"/>
            <a:ext cx="2726544" cy="272654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FD236A8-57F6-44AB-9FAD-B547F614ADDF}"/>
              </a:ext>
            </a:extLst>
          </p:cNvPr>
          <p:cNvSpPr txBox="1"/>
          <p:nvPr/>
        </p:nvSpPr>
        <p:spPr>
          <a:xfrm>
            <a:off x="6713448" y="3282362"/>
            <a:ext cx="1989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tx2">
                    <a:lumMod val="75000"/>
                  </a:schemeClr>
                </a:solidFill>
              </a:rPr>
              <a:t>猫肥ゆる秋！</a:t>
            </a:r>
            <a:endParaRPr kumimoji="1" lang="en-US" altLang="ja-JP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kumimoji="1" lang="ja-JP" altLang="en-US" sz="1600" dirty="0">
                <a:solidFill>
                  <a:schemeClr val="tx2">
                    <a:lumMod val="75000"/>
                  </a:schemeClr>
                </a:solidFill>
              </a:rPr>
              <a:t>やせにゃ～いかん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CC00D5-2DAC-45E5-B11C-03D948934DE6}"/>
              </a:ext>
            </a:extLst>
          </p:cNvPr>
          <p:cNvSpPr txBox="1"/>
          <p:nvPr/>
        </p:nvSpPr>
        <p:spPr>
          <a:xfrm rot="21063675">
            <a:off x="6234823" y="2490121"/>
            <a:ext cx="2806311" cy="14023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kumimoji="1" lang="ja-JP" altLang="en-US" sz="1400" dirty="0"/>
              <a:t>タイプ別ボディーシェイプ</a:t>
            </a:r>
          </a:p>
        </p:txBody>
      </p:sp>
      <p:pic>
        <p:nvPicPr>
          <p:cNvPr id="11" name="図 10" descr="座る, おもちゃ, 人形, 探す が含まれている画像&#10;&#10;自動的に生成された説明">
            <a:extLst>
              <a:ext uri="{FF2B5EF4-FFF2-40B4-BE49-F238E27FC236}">
                <a16:creationId xmlns:a16="http://schemas.microsoft.com/office/drawing/2014/main" id="{E77A758F-B93F-4209-91E5-7054F7A70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750" y="3706335"/>
            <a:ext cx="1894116" cy="3210365"/>
          </a:xfrm>
          <a:prstGeom prst="rect">
            <a:avLst/>
          </a:prstGeom>
        </p:spPr>
      </p:pic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E3E517D3-C817-458D-9CD2-CE794A52BEC5}"/>
              </a:ext>
            </a:extLst>
          </p:cNvPr>
          <p:cNvSpPr/>
          <p:nvPr/>
        </p:nvSpPr>
        <p:spPr>
          <a:xfrm rot="1998222">
            <a:off x="2299963" y="4122825"/>
            <a:ext cx="1278294" cy="920558"/>
          </a:xfrm>
          <a:prstGeom prst="wedgeRoundRectCallout">
            <a:avLst>
              <a:gd name="adj1" fmla="val -64494"/>
              <a:gd name="adj2" fmla="val 90204"/>
              <a:gd name="adj3" fmla="val 16667"/>
            </a:avLst>
          </a:prstGeom>
          <a:solidFill>
            <a:srgbClr val="FFC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私も！</a:t>
            </a:r>
          </a:p>
        </p:txBody>
      </p:sp>
      <p:sp>
        <p:nvSpPr>
          <p:cNvPr id="13" name="吹き出し: 円形 12">
            <a:extLst>
              <a:ext uri="{FF2B5EF4-FFF2-40B4-BE49-F238E27FC236}">
                <a16:creationId xmlns:a16="http://schemas.microsoft.com/office/drawing/2014/main" id="{5D310E92-C952-4DAF-A5A3-08C2EFA290DA}"/>
              </a:ext>
            </a:extLst>
          </p:cNvPr>
          <p:cNvSpPr/>
          <p:nvPr/>
        </p:nvSpPr>
        <p:spPr>
          <a:xfrm>
            <a:off x="7511142" y="5411756"/>
            <a:ext cx="1504177" cy="771268"/>
          </a:xfrm>
          <a:custGeom>
            <a:avLst/>
            <a:gdLst>
              <a:gd name="connsiteX0" fmla="*/ 438723 w 1504177"/>
              <a:gd name="connsiteY0" fmla="*/ 867677 h 771268"/>
              <a:gd name="connsiteX1" fmla="*/ 382489 w 1504177"/>
              <a:gd name="connsiteY1" fmla="*/ 721489 h 771268"/>
              <a:gd name="connsiteX2" fmla="*/ 353564 w 1504177"/>
              <a:gd name="connsiteY2" fmla="*/ 58591 h 771268"/>
              <a:gd name="connsiteX3" fmla="*/ 973597 w 1504177"/>
              <a:gd name="connsiteY3" fmla="*/ 17106 h 771268"/>
              <a:gd name="connsiteX4" fmla="*/ 1335494 w 1504177"/>
              <a:gd name="connsiteY4" fmla="*/ 629002 h 771268"/>
              <a:gd name="connsiteX5" fmla="*/ 654771 w 1504177"/>
              <a:gd name="connsiteY5" fmla="*/ 768026 h 771268"/>
              <a:gd name="connsiteX6" fmla="*/ 438723 w 1504177"/>
              <a:gd name="connsiteY6" fmla="*/ 867677 h 77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4177" h="771268" fill="none" extrusionOk="0">
                <a:moveTo>
                  <a:pt x="438723" y="867677"/>
                </a:moveTo>
                <a:cubicBezTo>
                  <a:pt x="420195" y="839684"/>
                  <a:pt x="390594" y="761018"/>
                  <a:pt x="382489" y="721489"/>
                </a:cubicBezTo>
                <a:cubicBezTo>
                  <a:pt x="-106534" y="584339"/>
                  <a:pt x="-166868" y="200785"/>
                  <a:pt x="353564" y="58591"/>
                </a:cubicBezTo>
                <a:cubicBezTo>
                  <a:pt x="538295" y="29405"/>
                  <a:pt x="756378" y="-548"/>
                  <a:pt x="973597" y="17106"/>
                </a:cubicBezTo>
                <a:cubicBezTo>
                  <a:pt x="1464010" y="102303"/>
                  <a:pt x="1625263" y="368219"/>
                  <a:pt x="1335494" y="629002"/>
                </a:cubicBezTo>
                <a:cubicBezTo>
                  <a:pt x="1173817" y="737842"/>
                  <a:pt x="905390" y="795132"/>
                  <a:pt x="654771" y="768026"/>
                </a:cubicBezTo>
                <a:cubicBezTo>
                  <a:pt x="618735" y="776093"/>
                  <a:pt x="483611" y="848291"/>
                  <a:pt x="438723" y="867677"/>
                </a:cubicBezTo>
                <a:close/>
              </a:path>
              <a:path w="1504177" h="771268" stroke="0" extrusionOk="0">
                <a:moveTo>
                  <a:pt x="438723" y="867677"/>
                </a:moveTo>
                <a:cubicBezTo>
                  <a:pt x="415709" y="811080"/>
                  <a:pt x="376935" y="745757"/>
                  <a:pt x="382489" y="721489"/>
                </a:cubicBezTo>
                <a:cubicBezTo>
                  <a:pt x="-113080" y="598041"/>
                  <a:pt x="-100773" y="241540"/>
                  <a:pt x="353564" y="58591"/>
                </a:cubicBezTo>
                <a:cubicBezTo>
                  <a:pt x="551780" y="-3870"/>
                  <a:pt x="777084" y="-30100"/>
                  <a:pt x="973597" y="17106"/>
                </a:cubicBezTo>
                <a:cubicBezTo>
                  <a:pt x="1484842" y="82464"/>
                  <a:pt x="1729534" y="381892"/>
                  <a:pt x="1335494" y="629002"/>
                </a:cubicBezTo>
                <a:cubicBezTo>
                  <a:pt x="1193355" y="712414"/>
                  <a:pt x="928209" y="780149"/>
                  <a:pt x="654771" y="768026"/>
                </a:cubicBezTo>
                <a:cubicBezTo>
                  <a:pt x="620267" y="772769"/>
                  <a:pt x="538938" y="824845"/>
                  <a:pt x="438723" y="86767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96922332">
                  <a:prstGeom prst="wedgeEllipse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カジュアル</a:t>
            </a:r>
          </a:p>
        </p:txBody>
      </p:sp>
    </p:spTree>
    <p:extLst>
      <p:ext uri="{BB962C8B-B14F-4D97-AF65-F5344CB8AC3E}">
        <p14:creationId xmlns:p14="http://schemas.microsoft.com/office/powerpoint/2010/main" val="1989397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073B42D-844F-49BB-B07C-8050374D1055}"/>
              </a:ext>
            </a:extLst>
          </p:cNvPr>
          <p:cNvSpPr/>
          <p:nvPr/>
        </p:nvSpPr>
        <p:spPr>
          <a:xfrm>
            <a:off x="606490" y="438540"/>
            <a:ext cx="7931020" cy="5980922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レーム 4">
            <a:extLst>
              <a:ext uri="{FF2B5EF4-FFF2-40B4-BE49-F238E27FC236}">
                <a16:creationId xmlns:a16="http://schemas.microsoft.com/office/drawing/2014/main" id="{E5B2D03A-2D55-4072-8063-DAB2F803A7CB}"/>
              </a:ext>
            </a:extLst>
          </p:cNvPr>
          <p:cNvSpPr/>
          <p:nvPr/>
        </p:nvSpPr>
        <p:spPr>
          <a:xfrm>
            <a:off x="429207" y="270588"/>
            <a:ext cx="8276253" cy="6307494"/>
          </a:xfrm>
          <a:prstGeom prst="frame">
            <a:avLst>
              <a:gd name="adj1" fmla="val 245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08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フレーム 5">
            <a:extLst>
              <a:ext uri="{FF2B5EF4-FFF2-40B4-BE49-F238E27FC236}">
                <a16:creationId xmlns:a16="http://schemas.microsoft.com/office/drawing/2014/main" id="{E9E0E3AB-175B-4385-B91D-E1A17B9288FD}"/>
              </a:ext>
            </a:extLst>
          </p:cNvPr>
          <p:cNvSpPr/>
          <p:nvPr/>
        </p:nvSpPr>
        <p:spPr>
          <a:xfrm>
            <a:off x="401216" y="391886"/>
            <a:ext cx="8397551" cy="6232849"/>
          </a:xfrm>
          <a:prstGeom prst="frame">
            <a:avLst>
              <a:gd name="adj1" fmla="val 2321"/>
            </a:avLst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0ACA4B2-D30A-4F9E-9FAD-4DE2BB988A3B}"/>
              </a:ext>
            </a:extLst>
          </p:cNvPr>
          <p:cNvSpPr/>
          <p:nvPr/>
        </p:nvSpPr>
        <p:spPr>
          <a:xfrm flipH="1" flipV="1">
            <a:off x="543558" y="535939"/>
            <a:ext cx="8110221" cy="5948680"/>
          </a:xfrm>
          <a:prstGeom prst="rect">
            <a:avLst/>
          </a:prstGeom>
          <a:solidFill>
            <a:schemeClr val="accent4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0831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</TotalTime>
  <Words>186</Words>
  <Application>Microsoft Office PowerPoint</Application>
  <PresentationFormat>画面に合わせる (4:3)</PresentationFormat>
  <Paragraphs>39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1" baseType="lpstr">
      <vt:lpstr>AR PＰＯＰ４B</vt:lpstr>
      <vt:lpstr>Meiryo UI</vt:lpstr>
      <vt:lpstr>メイリオ</vt:lpstr>
      <vt:lpstr>游ゴシック Light</vt:lpstr>
      <vt:lpstr>Algerian</vt:lpstr>
      <vt:lpstr>Angsana New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國吉 明子</dc:creator>
  <cp:lastModifiedBy>國吉 明子</cp:lastModifiedBy>
  <cp:revision>100</cp:revision>
  <dcterms:created xsi:type="dcterms:W3CDTF">2020-10-13T14:30:31Z</dcterms:created>
  <dcterms:modified xsi:type="dcterms:W3CDTF">2021-06-16T07:06:29Z</dcterms:modified>
</cp:coreProperties>
</file>